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FFF"/>
    <a:srgbClr val="F9DE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howGuides="1">
      <p:cViewPr>
        <p:scale>
          <a:sx n="110" d="100"/>
          <a:sy n="110" d="100"/>
        </p:scale>
        <p:origin x="1712" y="-164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7D2D52-682C-E049-9643-04E23B3FFCD6}" type="datetimeFigureOut">
              <a:rPr kumimoji="1" lang="ja-JP" altLang="en-US" smtClean="0"/>
              <a:t>2025/6/9</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0D27D-177A-D24C-A7CD-4BEB426FCD61}" type="slidenum">
              <a:rPr kumimoji="1" lang="ja-JP" altLang="en-US" smtClean="0"/>
              <a:t>‹#›</a:t>
            </a:fld>
            <a:endParaRPr kumimoji="1" lang="ja-JP" altLang="en-US"/>
          </a:p>
        </p:txBody>
      </p:sp>
    </p:spTree>
    <p:extLst>
      <p:ext uri="{BB962C8B-B14F-4D97-AF65-F5344CB8AC3E}">
        <p14:creationId xmlns:p14="http://schemas.microsoft.com/office/powerpoint/2010/main" val="37519903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730D27D-177A-D24C-A7CD-4BEB426FCD61}" type="slidenum">
              <a:rPr kumimoji="1" lang="ja-JP" altLang="en-US" smtClean="0"/>
              <a:t>1</a:t>
            </a:fld>
            <a:endParaRPr kumimoji="1" lang="ja-JP" altLang="en-US"/>
          </a:p>
        </p:txBody>
      </p:sp>
    </p:spTree>
    <p:extLst>
      <p:ext uri="{BB962C8B-B14F-4D97-AF65-F5344CB8AC3E}">
        <p14:creationId xmlns:p14="http://schemas.microsoft.com/office/powerpoint/2010/main" val="1873363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1990354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1514827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340676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2153529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3771895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1757494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2648219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283310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8858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615415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2824233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44D1963A-2EAC-B742-BA4F-5056592674D2}" type="datetimeFigureOut">
              <a:rPr kumimoji="1" lang="ja-JP" altLang="en-US" smtClean="0"/>
              <a:t>2025/6/9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ACF84BD4-6DB8-2C41-BAEC-549F56FAEFB4}" type="slidenum">
              <a:rPr kumimoji="1" lang="ja-JP" altLang="en-US" smtClean="0"/>
              <a:t>‹#›</a:t>
            </a:fld>
            <a:endParaRPr kumimoji="1" lang="ja-JP" altLang="en-US"/>
          </a:p>
        </p:txBody>
      </p:sp>
    </p:spTree>
    <p:extLst>
      <p:ext uri="{BB962C8B-B14F-4D97-AF65-F5344CB8AC3E}">
        <p14:creationId xmlns:p14="http://schemas.microsoft.com/office/powerpoint/2010/main" val="3717681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3000">
              <a:srgbClr val="F2FFFF"/>
            </a:gs>
            <a:gs pos="14000">
              <a:srgbClr val="F2FFFF"/>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0" name="図 19" descr="グラフィカル ユーザー インターフェイス&#10;&#10;AI 生成コンテンツは誤りを含む可能性があります。">
            <a:extLst>
              <a:ext uri="{FF2B5EF4-FFF2-40B4-BE49-F238E27FC236}">
                <a16:creationId xmlns:a16="http://schemas.microsoft.com/office/drawing/2014/main" id="{21916E1B-A67B-F019-24FD-3A4D81017B57}"/>
              </a:ext>
            </a:extLst>
          </p:cNvPr>
          <p:cNvPicPr>
            <a:picLocks noChangeAspect="1"/>
          </p:cNvPicPr>
          <p:nvPr/>
        </p:nvPicPr>
        <p:blipFill>
          <a:blip r:embed="rId3"/>
          <a:srcRect l="3282" r="3282"/>
          <a:stretch>
            <a:fillRect/>
          </a:stretch>
        </p:blipFill>
        <p:spPr>
          <a:xfrm>
            <a:off x="0" y="4312181"/>
            <a:ext cx="2240864" cy="1938993"/>
          </a:xfrm>
          <a:prstGeom prst="rect">
            <a:avLst/>
          </a:prstGeom>
        </p:spPr>
      </p:pic>
      <p:sp>
        <p:nvSpPr>
          <p:cNvPr id="9" name="テキスト ボックス 8">
            <a:extLst>
              <a:ext uri="{FF2B5EF4-FFF2-40B4-BE49-F238E27FC236}">
                <a16:creationId xmlns:a16="http://schemas.microsoft.com/office/drawing/2014/main" id="{34B3DD44-FC7F-895C-AF9B-5E54AEBD43AE}"/>
              </a:ext>
            </a:extLst>
          </p:cNvPr>
          <p:cNvSpPr txBox="1"/>
          <p:nvPr/>
        </p:nvSpPr>
        <p:spPr>
          <a:xfrm>
            <a:off x="568352" y="6396593"/>
            <a:ext cx="3250427" cy="3477875"/>
          </a:xfrm>
          <a:prstGeom prst="rect">
            <a:avLst/>
          </a:prstGeom>
          <a:noFill/>
        </p:spPr>
        <p:txBody>
          <a:bodyPr wrap="square" rtlCol="0">
            <a:spAutoFit/>
          </a:bodyPr>
          <a:lstStyle/>
          <a:p>
            <a:r>
              <a:rPr kumimoji="1" lang="ja-JP" altLang="en-US" sz="1400" b="1">
                <a:latin typeface="Tsukushi B Round Gothic Regular" panose="02020400000000000000" pitchFamily="18" charset="-128"/>
                <a:ea typeface="Tsukushi B Round Gothic Regular" panose="02020400000000000000" pitchFamily="18" charset="-128"/>
              </a:rPr>
              <a:t>◯発表予定者◯</a:t>
            </a:r>
            <a:endParaRPr kumimoji="1" lang="en-US" altLang="ja-JP" sz="1400" b="1" dirty="0">
              <a:latin typeface="Tsukushi B Round Gothic Regular" panose="02020400000000000000" pitchFamily="18" charset="-128"/>
              <a:ea typeface="Tsukushi B Round Gothic Regular" panose="02020400000000000000" pitchFamily="18" charset="-128"/>
            </a:endParaRPr>
          </a:p>
          <a:p>
            <a:endParaRPr kumimoji="1" lang="en-US" altLang="ja-JP" sz="1200" b="1" dirty="0">
              <a:latin typeface="Tsukushi B Round Gothic Regular" panose="02020400000000000000" pitchFamily="18" charset="-128"/>
              <a:ea typeface="Tsukushi B Round Gothic Regular" panose="02020400000000000000" pitchFamily="18" charset="-128"/>
            </a:endParaRPr>
          </a:p>
          <a:p>
            <a:r>
              <a:rPr kumimoji="1" lang="ja-JP" altLang="en-US"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中川</a:t>
            </a:r>
            <a:r>
              <a:rPr kumimoji="1" lang="en-US" altLang="ja-JP"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歩美</a:t>
            </a:r>
            <a:r>
              <a:rPr kumimoji="1" lang="ja-JP" altLang="en-US" sz="1000">
                <a:latin typeface="Tsukushi B Round Gothic Regular" panose="02020400000000000000" pitchFamily="18" charset="-128"/>
                <a:ea typeface="Tsukushi B Round Gothic Regular" panose="02020400000000000000" pitchFamily="18" charset="-128"/>
              </a:rPr>
              <a:t>先生</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国立病院機構佐賀病院臨床研修医</a:t>
            </a:r>
            <a:r>
              <a:rPr kumimoji="1" lang="en-US" altLang="ja-JP" sz="1000" dirty="0">
                <a:latin typeface="Tsukushi B Round Gothic Regular" panose="02020400000000000000" pitchFamily="18" charset="-128"/>
                <a:ea typeface="Tsukushi B Round Gothic Regular" panose="02020400000000000000" pitchFamily="18" charset="-128"/>
              </a:rPr>
              <a:t>2</a:t>
            </a:r>
            <a:r>
              <a:rPr kumimoji="1" lang="ja-JP" altLang="en-US" sz="1000">
                <a:latin typeface="Tsukushi B Round Gothic Regular" panose="02020400000000000000" pitchFamily="18" charset="-128"/>
                <a:ea typeface="Tsukushi B Round Gothic Regular" panose="02020400000000000000" pitchFamily="18" charset="-128"/>
              </a:rPr>
              <a:t>年</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PlusOneProject2</a:t>
            </a:r>
            <a:r>
              <a:rPr kumimoji="1" lang="ja-JP" altLang="en-US" sz="1000">
                <a:latin typeface="Tsukushi B Round Gothic Regular" panose="02020400000000000000" pitchFamily="18" charset="-128"/>
                <a:ea typeface="Tsukushi B Round Gothic Regular" panose="02020400000000000000" pitchFamily="18" charset="-128"/>
              </a:rPr>
              <a:t>（横浜）参加</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日本産科婦人科学会学術講演会（岡山）参加</a:t>
            </a:r>
            <a:endParaRPr kumimoji="1" lang="en-US" altLang="ja-JP" sz="1000" dirty="0">
              <a:latin typeface="Tsukushi B Round Gothic Regular" panose="02020400000000000000" pitchFamily="18" charset="-128"/>
              <a:ea typeface="Tsukushi B Round Gothic Regular" panose="02020400000000000000" pitchFamily="18" charset="-128"/>
            </a:endParaRPr>
          </a:p>
          <a:p>
            <a:endParaRPr kumimoji="1" lang="en-US" altLang="ja-JP" sz="1200" dirty="0">
              <a:latin typeface="Tsukushi B Round Gothic Regular" panose="02020400000000000000" pitchFamily="18" charset="-128"/>
              <a:ea typeface="Tsukushi B Round Gothic Regular" panose="02020400000000000000" pitchFamily="18" charset="-128"/>
            </a:endParaRPr>
          </a:p>
          <a:p>
            <a:r>
              <a:rPr kumimoji="1" lang="ja-JP" altLang="en-US"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糸氏</a:t>
            </a:r>
            <a:r>
              <a:rPr kumimoji="1" lang="en-US" altLang="ja-JP"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佑美</a:t>
            </a:r>
            <a:r>
              <a:rPr kumimoji="1" lang="ja-JP" altLang="en-US" sz="1000">
                <a:latin typeface="Tsukushi B Round Gothic Regular" panose="02020400000000000000" pitchFamily="18" charset="-128"/>
                <a:ea typeface="Tsukushi B Round Gothic Regular" panose="02020400000000000000" pitchFamily="18" charset="-128"/>
              </a:rPr>
              <a:t>さん</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佐賀大学医学部</a:t>
            </a:r>
            <a:r>
              <a:rPr kumimoji="1" lang="en-US" altLang="ja-JP" sz="1000" dirty="0">
                <a:latin typeface="Tsukushi B Round Gothic Regular" panose="02020400000000000000" pitchFamily="18" charset="-128"/>
                <a:ea typeface="Tsukushi B Round Gothic Regular" panose="02020400000000000000" pitchFamily="18" charset="-128"/>
              </a:rPr>
              <a:t>6</a:t>
            </a:r>
            <a:r>
              <a:rPr kumimoji="1" lang="ja-JP" altLang="en-US" sz="1000">
                <a:latin typeface="Tsukushi B Round Gothic Regular" panose="02020400000000000000" pitchFamily="18" charset="-128"/>
                <a:ea typeface="Tsukushi B Round Gothic Regular" panose="02020400000000000000" pitchFamily="18" charset="-128"/>
              </a:rPr>
              <a:t>年生</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日本産科婦人科学会学術講演会（岡山）参加</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日産婦医学生フォーラム（岡山）　発表</a:t>
            </a:r>
            <a:endParaRPr kumimoji="1" lang="en-US" altLang="ja-JP" sz="1000" dirty="0">
              <a:latin typeface="Tsukushi B Round Gothic Regular" panose="02020400000000000000" pitchFamily="18" charset="-128"/>
              <a:ea typeface="Tsukushi B Round Gothic Regular" panose="02020400000000000000" pitchFamily="18" charset="-128"/>
            </a:endParaRPr>
          </a:p>
          <a:p>
            <a:endParaRPr kumimoji="1" lang="en-US" altLang="ja-JP" sz="1200" dirty="0">
              <a:latin typeface="Tsukushi B Round Gothic Regular" panose="02020400000000000000" pitchFamily="18" charset="-128"/>
              <a:ea typeface="Tsukushi B Round Gothic Regular" panose="02020400000000000000" pitchFamily="18" charset="-128"/>
            </a:endParaRPr>
          </a:p>
          <a:p>
            <a:r>
              <a:rPr kumimoji="1" lang="ja-JP" altLang="en-US"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境</a:t>
            </a:r>
            <a:r>
              <a:rPr kumimoji="1" lang="en-US" altLang="ja-JP"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舞衣乃</a:t>
            </a:r>
            <a:r>
              <a:rPr kumimoji="1" lang="ja-JP" altLang="en-US" sz="1000">
                <a:latin typeface="Tsukushi B Round Gothic Regular" panose="02020400000000000000" pitchFamily="18" charset="-128"/>
                <a:ea typeface="Tsukushi B Round Gothic Regular" panose="02020400000000000000" pitchFamily="18" charset="-128"/>
              </a:rPr>
              <a:t>さん</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佐賀大学医学部</a:t>
            </a:r>
            <a:r>
              <a:rPr kumimoji="1" lang="en-US" altLang="ja-JP" sz="1000" dirty="0">
                <a:latin typeface="Tsukushi B Round Gothic Regular" panose="02020400000000000000" pitchFamily="18" charset="-128"/>
                <a:ea typeface="Tsukushi B Round Gothic Regular" panose="02020400000000000000" pitchFamily="18" charset="-128"/>
              </a:rPr>
              <a:t>6</a:t>
            </a:r>
            <a:r>
              <a:rPr kumimoji="1" lang="ja-JP" altLang="en-US" sz="1000">
                <a:latin typeface="Tsukushi B Round Gothic Regular" panose="02020400000000000000" pitchFamily="18" charset="-128"/>
                <a:ea typeface="Tsukushi B Round Gothic Regular" panose="02020400000000000000" pitchFamily="18" charset="-128"/>
              </a:rPr>
              <a:t>年生</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日本産科婦人科学会学術講演会（岡山）参加</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日産婦医学生フォーラム（岡山）　発表</a:t>
            </a:r>
            <a:endParaRPr kumimoji="1" lang="en-US" altLang="ja-JP" sz="1000" dirty="0">
              <a:latin typeface="Tsukushi B Round Gothic Regular" panose="02020400000000000000" pitchFamily="18" charset="-128"/>
              <a:ea typeface="Tsukushi B Round Gothic Regular" panose="02020400000000000000" pitchFamily="18" charset="-128"/>
            </a:endParaRPr>
          </a:p>
          <a:p>
            <a:endParaRPr kumimoji="1" lang="en-US" altLang="ja-JP" sz="1200" dirty="0">
              <a:latin typeface="Tsukushi B Round Gothic Regular" panose="02020400000000000000" pitchFamily="18" charset="-128"/>
              <a:ea typeface="Tsukushi B Round Gothic Regular" panose="02020400000000000000" pitchFamily="18" charset="-128"/>
            </a:endParaRPr>
          </a:p>
          <a:p>
            <a:r>
              <a:rPr kumimoji="1" lang="ja-JP" altLang="en-US"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西牟田</a:t>
            </a:r>
            <a:r>
              <a:rPr kumimoji="1" lang="en-US" altLang="ja-JP" sz="1200" b="1" dirty="0">
                <a:latin typeface="Tsukushi B Round Gothic Regular" panose="02020400000000000000" pitchFamily="18" charset="-128"/>
                <a:ea typeface="Tsukushi B Round Gothic Regular" panose="02020400000000000000" pitchFamily="18" charset="-128"/>
              </a:rPr>
              <a:t> </a:t>
            </a:r>
            <a:r>
              <a:rPr kumimoji="1" lang="ja-JP" altLang="en-US" sz="1200" b="1">
                <a:latin typeface="Tsukushi B Round Gothic Regular" panose="02020400000000000000" pitchFamily="18" charset="-128"/>
                <a:ea typeface="Tsukushi B Round Gothic Regular" panose="02020400000000000000" pitchFamily="18" charset="-128"/>
              </a:rPr>
              <a:t>はずき</a:t>
            </a:r>
            <a:r>
              <a:rPr kumimoji="1" lang="ja-JP" altLang="en-US" sz="1000">
                <a:latin typeface="Tsukushi B Round Gothic Regular" panose="02020400000000000000" pitchFamily="18" charset="-128"/>
                <a:ea typeface="Tsukushi B Round Gothic Regular" panose="02020400000000000000" pitchFamily="18" charset="-128"/>
              </a:rPr>
              <a:t>さん</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佐賀大学医学部</a:t>
            </a:r>
            <a:r>
              <a:rPr kumimoji="1" lang="en-US" altLang="ja-JP" sz="1000" dirty="0">
                <a:latin typeface="Tsukushi B Round Gothic Regular" panose="02020400000000000000" pitchFamily="18" charset="-128"/>
                <a:ea typeface="Tsukushi B Round Gothic Regular" panose="02020400000000000000" pitchFamily="18" charset="-128"/>
              </a:rPr>
              <a:t>3</a:t>
            </a:r>
            <a:r>
              <a:rPr kumimoji="1" lang="ja-JP" altLang="en-US" sz="1000">
                <a:latin typeface="Tsukushi B Round Gothic Regular" panose="02020400000000000000" pitchFamily="18" charset="-128"/>
                <a:ea typeface="Tsukushi B Round Gothic Regular" panose="02020400000000000000" pitchFamily="18" charset="-128"/>
              </a:rPr>
              <a:t>年生</a:t>
            </a:r>
            <a:endParaRPr kumimoji="1" lang="en-US" altLang="ja-JP" sz="1000" dirty="0">
              <a:latin typeface="Tsukushi B Round Gothic Regular" panose="02020400000000000000" pitchFamily="18" charset="-128"/>
              <a:ea typeface="Tsukushi B Round Gothic Regular" panose="02020400000000000000" pitchFamily="18" charset="-128"/>
            </a:endParaRPr>
          </a:p>
          <a:p>
            <a:r>
              <a:rPr kumimoji="1" lang="en-US" altLang="ja-JP" sz="1000" dirty="0">
                <a:latin typeface="Tsukushi B Round Gothic Regular" panose="02020400000000000000" pitchFamily="18" charset="-128"/>
                <a:ea typeface="Tsukushi B Round Gothic Regular" panose="02020400000000000000" pitchFamily="18" charset="-128"/>
              </a:rPr>
              <a:t>	</a:t>
            </a:r>
            <a:r>
              <a:rPr kumimoji="1" lang="ja-JP" altLang="en-US" sz="1000">
                <a:latin typeface="Tsukushi B Round Gothic Regular" panose="02020400000000000000" pitchFamily="18" charset="-128"/>
                <a:ea typeface="Tsukushi B Round Gothic Regular" panose="02020400000000000000" pitchFamily="18" charset="-128"/>
              </a:rPr>
              <a:t>日本産科婦人科学会学術講演会（岡山）参加</a:t>
            </a:r>
            <a:endParaRPr kumimoji="1" lang="en-US" altLang="ja-JP" sz="1000" dirty="0">
              <a:latin typeface="Tsukushi B Round Gothic Regular" panose="02020400000000000000" pitchFamily="18" charset="-128"/>
              <a:ea typeface="Tsukushi B Round Gothic Regular" panose="02020400000000000000" pitchFamily="18" charset="-128"/>
            </a:endParaRPr>
          </a:p>
        </p:txBody>
      </p:sp>
      <p:sp>
        <p:nvSpPr>
          <p:cNvPr id="15" name="テキスト ボックス 14">
            <a:extLst>
              <a:ext uri="{FF2B5EF4-FFF2-40B4-BE49-F238E27FC236}">
                <a16:creationId xmlns:a16="http://schemas.microsoft.com/office/drawing/2014/main" id="{3AFF8ED5-C4EE-8AB0-2884-837799F8EE0B}"/>
              </a:ext>
            </a:extLst>
          </p:cNvPr>
          <p:cNvSpPr txBox="1"/>
          <p:nvPr/>
        </p:nvSpPr>
        <p:spPr>
          <a:xfrm>
            <a:off x="4275106" y="8521005"/>
            <a:ext cx="2104696" cy="1384995"/>
          </a:xfrm>
          <a:prstGeom prst="rect">
            <a:avLst/>
          </a:prstGeom>
          <a:noFill/>
        </p:spPr>
        <p:txBody>
          <a:bodyPr wrap="square" rtlCol="0">
            <a:spAutoFit/>
          </a:bodyPr>
          <a:lstStyle/>
          <a:p>
            <a:pPr algn="ctr"/>
            <a:r>
              <a:rPr kumimoji="1" lang="en-US" altLang="ja-JP" sz="1200" dirty="0">
                <a:latin typeface="Tsukushi B Round Gothic Regular" panose="02020400000000000000" pitchFamily="18" charset="-128"/>
                <a:ea typeface="Tsukushi B Round Gothic Regular" panose="02020400000000000000" pitchFamily="18" charset="-128"/>
              </a:rPr>
              <a:t>【</a:t>
            </a:r>
            <a:r>
              <a:rPr kumimoji="1" lang="ja-JP" altLang="en-US" sz="1200">
                <a:latin typeface="Tsukushi B Round Gothic Regular" panose="02020400000000000000" pitchFamily="18" charset="-128"/>
                <a:ea typeface="Tsukushi B Round Gothic Regular" panose="02020400000000000000" pitchFamily="18" charset="-128"/>
              </a:rPr>
              <a:t>お問い合わせ</a:t>
            </a:r>
            <a:r>
              <a:rPr kumimoji="1" lang="en-US" altLang="ja-JP" sz="1200" dirty="0">
                <a:latin typeface="Tsukushi B Round Gothic Regular" panose="02020400000000000000" pitchFamily="18" charset="-128"/>
                <a:ea typeface="Tsukushi B Round Gothic Regular" panose="02020400000000000000" pitchFamily="18" charset="-128"/>
              </a:rPr>
              <a:t>】</a:t>
            </a:r>
          </a:p>
          <a:p>
            <a:pPr algn="ctr"/>
            <a:endParaRPr kumimoji="1" lang="en-US" altLang="ja-JP" sz="1200" dirty="0">
              <a:latin typeface="Tsukushi B Round Gothic Regular" panose="02020400000000000000" pitchFamily="18" charset="-128"/>
              <a:ea typeface="Tsukushi B Round Gothic Regular" panose="02020400000000000000" pitchFamily="18" charset="-128"/>
            </a:endParaRPr>
          </a:p>
          <a:p>
            <a:pPr algn="ctr"/>
            <a:r>
              <a:rPr kumimoji="1" lang="ja-JP" altLang="en-US" sz="1200">
                <a:latin typeface="Tsukushi B Round Gothic Regular" panose="02020400000000000000" pitchFamily="18" charset="-128"/>
                <a:ea typeface="Tsukushi B Round Gothic Regular" panose="02020400000000000000" pitchFamily="18" charset="-128"/>
              </a:rPr>
              <a:t>産婦人科医局長　梅﨑</a:t>
            </a:r>
            <a:r>
              <a:rPr kumimoji="1" lang="en-US" altLang="ja-JP" sz="1200" dirty="0">
                <a:latin typeface="Tsukushi B Round Gothic Regular" panose="02020400000000000000" pitchFamily="18" charset="-128"/>
                <a:ea typeface="Tsukushi B Round Gothic Regular" panose="02020400000000000000" pitchFamily="18" charset="-128"/>
              </a:rPr>
              <a:t> </a:t>
            </a:r>
            <a:r>
              <a:rPr kumimoji="1" lang="ja-JP" altLang="en-US" sz="1200">
                <a:latin typeface="Tsukushi B Round Gothic Regular" panose="02020400000000000000" pitchFamily="18" charset="-128"/>
                <a:ea typeface="Tsukushi B Round Gothic Regular" panose="02020400000000000000" pitchFamily="18" charset="-128"/>
              </a:rPr>
              <a:t>靖</a:t>
            </a:r>
            <a:endParaRPr kumimoji="1" lang="en-US" altLang="ja-JP" sz="1200" dirty="0">
              <a:latin typeface="Tsukushi B Round Gothic Regular" panose="02020400000000000000" pitchFamily="18" charset="-128"/>
              <a:ea typeface="Tsukushi B Round Gothic Regular" panose="02020400000000000000" pitchFamily="18" charset="-128"/>
            </a:endParaRPr>
          </a:p>
          <a:p>
            <a:pPr algn="ctr"/>
            <a:r>
              <a:rPr kumimoji="1" lang="en-US" altLang="ja-JP" sz="1200" dirty="0" err="1">
                <a:latin typeface="Tsukushi B Round Gothic Regular" panose="02020400000000000000" pitchFamily="18" charset="-128"/>
                <a:ea typeface="Tsukushi B Round Gothic Regular" panose="02020400000000000000" pitchFamily="18" charset="-128"/>
              </a:rPr>
              <a:t>umejas@cc.saga-u.ac.jp</a:t>
            </a:r>
            <a:endParaRPr kumimoji="1" lang="en-US" altLang="ja-JP" sz="1200" dirty="0">
              <a:latin typeface="Tsukushi B Round Gothic Regular" panose="02020400000000000000" pitchFamily="18" charset="-128"/>
              <a:ea typeface="Tsukushi B Round Gothic Regular" panose="02020400000000000000" pitchFamily="18" charset="-128"/>
            </a:endParaRPr>
          </a:p>
          <a:p>
            <a:pPr algn="ctr"/>
            <a:endParaRPr kumimoji="1" lang="en-US" altLang="ja-JP" sz="1200" dirty="0">
              <a:latin typeface="Tsukushi B Round Gothic Regular" panose="02020400000000000000" pitchFamily="18" charset="-128"/>
              <a:ea typeface="Tsukushi B Round Gothic Regular" panose="02020400000000000000" pitchFamily="18" charset="-128"/>
            </a:endParaRPr>
          </a:p>
          <a:p>
            <a:pPr algn="ctr"/>
            <a:r>
              <a:rPr kumimoji="1" lang="ja-JP" altLang="en-US" sz="1200">
                <a:latin typeface="Tsukushi B Round Gothic Regular" panose="02020400000000000000" pitchFamily="18" charset="-128"/>
                <a:ea typeface="Tsukushi B Round Gothic Regular" panose="02020400000000000000" pitchFamily="18" charset="-128"/>
              </a:rPr>
              <a:t>産婦人科医局</a:t>
            </a:r>
            <a:endParaRPr kumimoji="1" lang="en-US" altLang="ja-JP" sz="1200" dirty="0">
              <a:latin typeface="Tsukushi B Round Gothic Regular" panose="02020400000000000000" pitchFamily="18" charset="-128"/>
              <a:ea typeface="Tsukushi B Round Gothic Regular" panose="02020400000000000000" pitchFamily="18" charset="-128"/>
            </a:endParaRPr>
          </a:p>
          <a:p>
            <a:pPr algn="ctr"/>
            <a:r>
              <a:rPr kumimoji="1" lang="en-US" altLang="ja-JP" sz="1200" dirty="0">
                <a:latin typeface="Tsukushi B Round Gothic Regular" panose="02020400000000000000" pitchFamily="18" charset="-128"/>
                <a:ea typeface="Tsukushi B Round Gothic Regular" panose="02020400000000000000" pitchFamily="18" charset="-128"/>
              </a:rPr>
              <a:t>(0952)34-2319</a:t>
            </a:r>
          </a:p>
        </p:txBody>
      </p:sp>
      <p:sp>
        <p:nvSpPr>
          <p:cNvPr id="17" name="角丸四角形 16">
            <a:extLst>
              <a:ext uri="{FF2B5EF4-FFF2-40B4-BE49-F238E27FC236}">
                <a16:creationId xmlns:a16="http://schemas.microsoft.com/office/drawing/2014/main" id="{33FF057C-C2FD-F0B0-A065-5B0D946B2C24}"/>
              </a:ext>
            </a:extLst>
          </p:cNvPr>
          <p:cNvSpPr/>
          <p:nvPr/>
        </p:nvSpPr>
        <p:spPr>
          <a:xfrm>
            <a:off x="4520680" y="6789156"/>
            <a:ext cx="1558895" cy="1569660"/>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sukushi B Round Gothic Regular" panose="02020400000000000000" pitchFamily="18" charset="-128"/>
              <a:ea typeface="Tsukushi B Round Gothic Regular" panose="02020400000000000000" pitchFamily="18" charset="-128"/>
            </a:endParaRPr>
          </a:p>
        </p:txBody>
      </p:sp>
      <p:sp>
        <p:nvSpPr>
          <p:cNvPr id="6" name="テキスト ボックス 5">
            <a:extLst>
              <a:ext uri="{FF2B5EF4-FFF2-40B4-BE49-F238E27FC236}">
                <a16:creationId xmlns:a16="http://schemas.microsoft.com/office/drawing/2014/main" id="{AB247731-497F-FA78-A6AF-ADFB0313B623}"/>
              </a:ext>
            </a:extLst>
          </p:cNvPr>
          <p:cNvSpPr txBox="1"/>
          <p:nvPr/>
        </p:nvSpPr>
        <p:spPr>
          <a:xfrm>
            <a:off x="331760" y="284252"/>
            <a:ext cx="4185743" cy="338554"/>
          </a:xfrm>
          <a:prstGeom prst="rect">
            <a:avLst/>
          </a:prstGeom>
          <a:noFill/>
        </p:spPr>
        <p:txBody>
          <a:bodyPr wrap="square" rtlCol="0">
            <a:spAutoFit/>
          </a:bodyPr>
          <a:lstStyle/>
          <a:p>
            <a:r>
              <a:rPr kumimoji="1" lang="ja-JP" altLang="en-US" sz="1600">
                <a:latin typeface="Tsukushi B Round Gothic Regular" panose="02020400000000000000" pitchFamily="18" charset="-128"/>
                <a:ea typeface="Tsukushi B Round Gothic Regular" panose="02020400000000000000" pitchFamily="18" charset="-128"/>
              </a:rPr>
              <a:t>佐賀大学</a:t>
            </a:r>
            <a:r>
              <a:rPr kumimoji="1" lang="en-US" altLang="ja-JP" sz="1600" dirty="0">
                <a:latin typeface="Tsukushi B Round Gothic Regular" panose="02020400000000000000" pitchFamily="18" charset="-128"/>
                <a:ea typeface="Tsukushi B Round Gothic Regular" panose="02020400000000000000" pitchFamily="18" charset="-128"/>
              </a:rPr>
              <a:t> </a:t>
            </a:r>
            <a:r>
              <a:rPr kumimoji="1" lang="ja-JP" altLang="en-US" sz="1600">
                <a:latin typeface="Tsukushi B Round Gothic Regular" panose="02020400000000000000" pitchFamily="18" charset="-128"/>
                <a:ea typeface="Tsukushi B Round Gothic Regular" panose="02020400000000000000" pitchFamily="18" charset="-128"/>
              </a:rPr>
              <a:t>医学部</a:t>
            </a:r>
            <a:r>
              <a:rPr kumimoji="1" lang="en-US" altLang="ja-JP" sz="1600" dirty="0">
                <a:latin typeface="Tsukushi B Round Gothic Regular" panose="02020400000000000000" pitchFamily="18" charset="-128"/>
                <a:ea typeface="Tsukushi B Round Gothic Regular" panose="02020400000000000000" pitchFamily="18" charset="-128"/>
              </a:rPr>
              <a:t> </a:t>
            </a:r>
            <a:r>
              <a:rPr kumimoji="1" lang="ja-JP" altLang="en-US" sz="1600">
                <a:latin typeface="Tsukushi B Round Gothic Regular" panose="02020400000000000000" pitchFamily="18" charset="-128"/>
                <a:ea typeface="Tsukushi B Round Gothic Regular" panose="02020400000000000000" pitchFamily="18" charset="-128"/>
              </a:rPr>
              <a:t>産科婦人科学講座</a:t>
            </a:r>
          </a:p>
        </p:txBody>
      </p:sp>
      <p:sp>
        <p:nvSpPr>
          <p:cNvPr id="7" name="テキスト ボックス 6">
            <a:extLst>
              <a:ext uri="{FF2B5EF4-FFF2-40B4-BE49-F238E27FC236}">
                <a16:creationId xmlns:a16="http://schemas.microsoft.com/office/drawing/2014/main" id="{2A96AB58-229E-F5FB-6291-34D90902E95D}"/>
              </a:ext>
            </a:extLst>
          </p:cNvPr>
          <p:cNvSpPr txBox="1"/>
          <p:nvPr/>
        </p:nvSpPr>
        <p:spPr>
          <a:xfrm>
            <a:off x="299543" y="805732"/>
            <a:ext cx="6337738" cy="707886"/>
          </a:xfrm>
          <a:prstGeom prst="rect">
            <a:avLst/>
          </a:prstGeom>
          <a:noFill/>
        </p:spPr>
        <p:txBody>
          <a:bodyPr wrap="square" rtlCol="0">
            <a:spAutoFit/>
          </a:bodyPr>
          <a:lstStyle/>
          <a:p>
            <a:r>
              <a:rPr kumimoji="1" lang="ja-JP" altLang="en-US" sz="4000" b="1">
                <a:ln w="3175">
                  <a:noFill/>
                </a:ln>
                <a:latin typeface="Tsukushi B Round Gothic Regular" panose="02020400000000000000" pitchFamily="18" charset="-128"/>
                <a:ea typeface="Tsukushi B Round Gothic Regular" panose="02020400000000000000" pitchFamily="18" charset="-128"/>
              </a:rPr>
              <a:t>産婦人科研修報告会</a:t>
            </a:r>
            <a:r>
              <a:rPr kumimoji="1" lang="en-US" altLang="ja-JP" sz="4000" b="1" dirty="0">
                <a:ln w="3175">
                  <a:noFill/>
                </a:ln>
                <a:latin typeface="Tsukushi B Round Gothic Regular" panose="02020400000000000000" pitchFamily="18" charset="-128"/>
                <a:ea typeface="Tsukushi B Round Gothic Regular" panose="02020400000000000000" pitchFamily="18" charset="-128"/>
              </a:rPr>
              <a:t>2025</a:t>
            </a:r>
            <a:endParaRPr kumimoji="1" lang="ja-JP" altLang="en-US" sz="4000" b="1">
              <a:latin typeface="Tsukushi B Round Gothic Regular" panose="02020400000000000000" pitchFamily="18" charset="-128"/>
              <a:ea typeface="Tsukushi B Round Gothic Regular" panose="02020400000000000000" pitchFamily="18" charset="-128"/>
            </a:endParaRPr>
          </a:p>
        </p:txBody>
      </p:sp>
      <p:sp>
        <p:nvSpPr>
          <p:cNvPr id="8" name="テキスト ボックス 7">
            <a:extLst>
              <a:ext uri="{FF2B5EF4-FFF2-40B4-BE49-F238E27FC236}">
                <a16:creationId xmlns:a16="http://schemas.microsoft.com/office/drawing/2014/main" id="{FFBD5358-DA71-A4B4-70AE-CCAD22C90C7B}"/>
              </a:ext>
            </a:extLst>
          </p:cNvPr>
          <p:cNvSpPr txBox="1"/>
          <p:nvPr/>
        </p:nvSpPr>
        <p:spPr>
          <a:xfrm>
            <a:off x="331760" y="2108280"/>
            <a:ext cx="6226012" cy="523220"/>
          </a:xfrm>
          <a:prstGeom prst="rect">
            <a:avLst/>
          </a:prstGeom>
          <a:noFill/>
        </p:spPr>
        <p:txBody>
          <a:bodyPr wrap="square" rtlCol="0">
            <a:spAutoFit/>
          </a:bodyPr>
          <a:lstStyle/>
          <a:p>
            <a:r>
              <a:rPr kumimoji="1" lang="en-US" altLang="ja-JP" sz="2800" b="1" dirty="0">
                <a:latin typeface="Tsukushi B Round Gothic Regular" panose="02020400000000000000" pitchFamily="18" charset="-128"/>
                <a:ea typeface="Tsukushi B Round Gothic Regular" panose="02020400000000000000" pitchFamily="18" charset="-128"/>
              </a:rPr>
              <a:t>2025</a:t>
            </a:r>
            <a:r>
              <a:rPr kumimoji="1" lang="ja-JP" altLang="en-US" sz="2800" b="1">
                <a:latin typeface="Tsukushi B Round Gothic Regular" panose="02020400000000000000" pitchFamily="18" charset="-128"/>
                <a:ea typeface="Tsukushi B Round Gothic Regular" panose="02020400000000000000" pitchFamily="18" charset="-128"/>
              </a:rPr>
              <a:t>年</a:t>
            </a:r>
            <a:r>
              <a:rPr kumimoji="1" lang="en-US" altLang="ja-JP" sz="2800" b="1" dirty="0">
                <a:latin typeface="Tsukushi B Round Gothic Regular" panose="02020400000000000000" pitchFamily="18" charset="-128"/>
                <a:ea typeface="Tsukushi B Round Gothic Regular" panose="02020400000000000000" pitchFamily="18" charset="-128"/>
              </a:rPr>
              <a:t>6</a:t>
            </a:r>
            <a:r>
              <a:rPr kumimoji="1" lang="ja-JP" altLang="en-US" sz="2800" b="1">
                <a:latin typeface="Tsukushi B Round Gothic Regular" panose="02020400000000000000" pitchFamily="18" charset="-128"/>
                <a:ea typeface="Tsukushi B Round Gothic Regular" panose="02020400000000000000" pitchFamily="18" charset="-128"/>
              </a:rPr>
              <a:t>月</a:t>
            </a:r>
            <a:r>
              <a:rPr kumimoji="1" lang="en-US" altLang="ja-JP" sz="2800" b="1" dirty="0">
                <a:latin typeface="Tsukushi B Round Gothic Regular" panose="02020400000000000000" pitchFamily="18" charset="-128"/>
                <a:ea typeface="Tsukushi B Round Gothic Regular" panose="02020400000000000000" pitchFamily="18" charset="-128"/>
              </a:rPr>
              <a:t>19</a:t>
            </a:r>
            <a:r>
              <a:rPr kumimoji="1" lang="ja-JP" altLang="en-US" sz="2800" b="1">
                <a:latin typeface="Tsukushi B Round Gothic Regular" panose="02020400000000000000" pitchFamily="18" charset="-128"/>
                <a:ea typeface="Tsukushi B Round Gothic Regular" panose="02020400000000000000" pitchFamily="18" charset="-128"/>
              </a:rPr>
              <a:t>日（木）</a:t>
            </a:r>
            <a:r>
              <a:rPr kumimoji="1" lang="en-US" altLang="ja-JP" sz="2800" b="1" dirty="0">
                <a:latin typeface="Tsukushi B Round Gothic Regular" panose="02020400000000000000" pitchFamily="18" charset="-128"/>
                <a:ea typeface="Tsukushi B Round Gothic Regular" panose="02020400000000000000" pitchFamily="18" charset="-128"/>
              </a:rPr>
              <a:t>17:30〜18:30</a:t>
            </a:r>
            <a:endParaRPr kumimoji="1" lang="ja-JP" altLang="en-US" sz="2800" b="1">
              <a:latin typeface="Tsukushi B Round Gothic Regular" panose="02020400000000000000" pitchFamily="18" charset="-128"/>
              <a:ea typeface="Tsukushi B Round Gothic Regular" panose="02020400000000000000" pitchFamily="18" charset="-128"/>
            </a:endParaRPr>
          </a:p>
        </p:txBody>
      </p:sp>
      <p:sp>
        <p:nvSpPr>
          <p:cNvPr id="13" name="テキスト ボックス 12">
            <a:extLst>
              <a:ext uri="{FF2B5EF4-FFF2-40B4-BE49-F238E27FC236}">
                <a16:creationId xmlns:a16="http://schemas.microsoft.com/office/drawing/2014/main" id="{0816E03F-C27E-D34D-39FB-CD9183AC6C61}"/>
              </a:ext>
            </a:extLst>
          </p:cNvPr>
          <p:cNvSpPr txBox="1"/>
          <p:nvPr/>
        </p:nvSpPr>
        <p:spPr>
          <a:xfrm>
            <a:off x="857249" y="2712594"/>
            <a:ext cx="5222326" cy="523220"/>
          </a:xfrm>
          <a:prstGeom prst="rect">
            <a:avLst/>
          </a:prstGeom>
          <a:noFill/>
        </p:spPr>
        <p:txBody>
          <a:bodyPr wrap="square" rtlCol="0">
            <a:spAutoFit/>
          </a:bodyPr>
          <a:lstStyle/>
          <a:p>
            <a:pPr algn="ctr"/>
            <a:r>
              <a:rPr kumimoji="1" lang="ja-JP" altLang="en-US" sz="2800" b="1">
                <a:latin typeface="Tsukushi B Round Gothic Regular" panose="02020400000000000000" pitchFamily="18" charset="-128"/>
                <a:ea typeface="Tsukushi B Round Gothic Regular" panose="02020400000000000000" pitchFamily="18" charset="-128"/>
              </a:rPr>
              <a:t>産婦人科医局　</a:t>
            </a:r>
            <a:r>
              <a:rPr kumimoji="1" lang="ja-JP" altLang="en-US" sz="1600" b="1">
                <a:latin typeface="Tsukushi B Round Gothic Regular" panose="02020400000000000000" pitchFamily="18" charset="-128"/>
                <a:ea typeface="Tsukushi B Round Gothic Regular" panose="02020400000000000000" pitchFamily="18" charset="-128"/>
              </a:rPr>
              <a:t>臨床研究棟</a:t>
            </a:r>
            <a:r>
              <a:rPr kumimoji="1" lang="en-US" altLang="ja-JP" sz="1600" b="1" dirty="0">
                <a:latin typeface="Tsukushi B Round Gothic Regular" panose="02020400000000000000" pitchFamily="18" charset="-128"/>
                <a:ea typeface="Tsukushi B Round Gothic Regular" panose="02020400000000000000" pitchFamily="18" charset="-128"/>
              </a:rPr>
              <a:t>2</a:t>
            </a:r>
            <a:r>
              <a:rPr kumimoji="1" lang="ja-JP" altLang="en-US" sz="1600" b="1">
                <a:latin typeface="Tsukushi B Round Gothic Regular" panose="02020400000000000000" pitchFamily="18" charset="-128"/>
                <a:ea typeface="Tsukushi B Round Gothic Regular" panose="02020400000000000000" pitchFamily="18" charset="-128"/>
              </a:rPr>
              <a:t>階</a:t>
            </a:r>
            <a:r>
              <a:rPr kumimoji="1" lang="en-US" altLang="ja-JP" sz="1600" b="1" dirty="0">
                <a:latin typeface="Tsukushi B Round Gothic Regular" panose="02020400000000000000" pitchFamily="18" charset="-128"/>
                <a:ea typeface="Tsukushi B Round Gothic Regular" panose="02020400000000000000" pitchFamily="18" charset="-128"/>
              </a:rPr>
              <a:t> 2257</a:t>
            </a:r>
            <a:endParaRPr kumimoji="1" lang="ja-JP" altLang="en-US" sz="1600" b="1">
              <a:latin typeface="Tsukushi B Round Gothic Regular" panose="02020400000000000000" pitchFamily="18" charset="-128"/>
              <a:ea typeface="Tsukushi B Round Gothic Regular" panose="02020400000000000000" pitchFamily="18" charset="-128"/>
            </a:endParaRPr>
          </a:p>
        </p:txBody>
      </p:sp>
      <p:sp>
        <p:nvSpPr>
          <p:cNvPr id="14" name="テキスト ボックス 13">
            <a:extLst>
              <a:ext uri="{FF2B5EF4-FFF2-40B4-BE49-F238E27FC236}">
                <a16:creationId xmlns:a16="http://schemas.microsoft.com/office/drawing/2014/main" id="{067F934A-62B6-C475-6560-CE73FF717F59}"/>
              </a:ext>
            </a:extLst>
          </p:cNvPr>
          <p:cNvSpPr txBox="1"/>
          <p:nvPr/>
        </p:nvSpPr>
        <p:spPr>
          <a:xfrm>
            <a:off x="1713209" y="3509407"/>
            <a:ext cx="5123793" cy="2677656"/>
          </a:xfrm>
          <a:prstGeom prst="rect">
            <a:avLst/>
          </a:prstGeom>
          <a:noFill/>
        </p:spPr>
        <p:txBody>
          <a:bodyPr wrap="square" rtlCol="0">
            <a:spAutoFit/>
          </a:bodyPr>
          <a:lstStyle/>
          <a:p>
            <a:r>
              <a:rPr kumimoji="1" lang="en-US" altLang="ja-JP" sz="1400" dirty="0">
                <a:latin typeface="Tsukushi B Round Gothic Regular" panose="02020400000000000000" pitchFamily="18" charset="-128"/>
                <a:ea typeface="Tsukushi B Round Gothic Regular" panose="02020400000000000000" pitchFamily="18" charset="-128"/>
              </a:rPr>
              <a:t> </a:t>
            </a:r>
            <a:r>
              <a:rPr kumimoji="1" lang="ja-JP" altLang="en-US" sz="1400">
                <a:latin typeface="Tsukushi B Round Gothic Regular" panose="02020400000000000000" pitchFamily="18" charset="-128"/>
                <a:ea typeface="Tsukushi B Round Gothic Regular" panose="02020400000000000000" pitchFamily="18" charset="-128"/>
              </a:rPr>
              <a:t>当医局では，産婦人科に関心をもつ初期臨床研修医や医学部学生の皆さんに向けて，学会参加やハンズオンセミナーへの派遣を積極的に行っています．</a:t>
            </a:r>
          </a:p>
          <a:p>
            <a:endParaRPr kumimoji="1" lang="en-US" altLang="ja-JP" sz="1400" dirty="0">
              <a:latin typeface="Tsukushi B Round Gothic Regular" panose="02020400000000000000" pitchFamily="18" charset="-128"/>
              <a:ea typeface="Tsukushi B Round Gothic Regular" panose="02020400000000000000" pitchFamily="18" charset="-128"/>
            </a:endParaRPr>
          </a:p>
          <a:p>
            <a:r>
              <a:rPr kumimoji="1" lang="en-US" altLang="ja-JP" sz="1400" dirty="0">
                <a:latin typeface="Tsukushi B Round Gothic Regular" panose="02020400000000000000" pitchFamily="18" charset="-128"/>
                <a:ea typeface="Tsukushi B Round Gothic Regular" panose="02020400000000000000" pitchFamily="18" charset="-128"/>
              </a:rPr>
              <a:t> </a:t>
            </a:r>
            <a:r>
              <a:rPr kumimoji="1" lang="ja-JP" altLang="en-US" sz="1400">
                <a:latin typeface="Tsukushi B Round Gothic Regular" panose="02020400000000000000" pitchFamily="18" charset="-128"/>
                <a:ea typeface="Tsukushi B Round Gothic Regular" panose="02020400000000000000" pitchFamily="18" charset="-128"/>
              </a:rPr>
              <a:t>本報告会では，今年度のプログラムに参加した研修医・学生が，現地で得た学びや気づきを発表します．実際に体験したからこそ語れる研修の魅力，キャリアのヒント，進路選択のきっかけが詰まった会です．</a:t>
            </a:r>
            <a:br>
              <a:rPr kumimoji="1" lang="ja-JP" altLang="en-US" sz="1400">
                <a:latin typeface="Tsukushi B Round Gothic Regular" panose="02020400000000000000" pitchFamily="18" charset="-128"/>
                <a:ea typeface="Tsukushi B Round Gothic Regular" panose="02020400000000000000" pitchFamily="18" charset="-128"/>
              </a:rPr>
            </a:br>
            <a:endParaRPr kumimoji="1" lang="en-US" altLang="ja-JP" sz="1400" dirty="0">
              <a:latin typeface="Tsukushi B Round Gothic Regular" panose="02020400000000000000" pitchFamily="18" charset="-128"/>
              <a:ea typeface="Tsukushi B Round Gothic Regular" panose="02020400000000000000" pitchFamily="18" charset="-128"/>
            </a:endParaRPr>
          </a:p>
          <a:p>
            <a:r>
              <a:rPr kumimoji="1" lang="ja-JP" altLang="en-US" sz="1400">
                <a:latin typeface="Tsukushi B Round Gothic Regular" panose="02020400000000000000" pitchFamily="18" charset="-128"/>
                <a:ea typeface="Tsukushi B Round Gothic Regular" panose="02020400000000000000" pitchFamily="18" charset="-128"/>
              </a:rPr>
              <a:t>「産婦人科ってどんな分野？」「研修の雰囲気を知りたい」そんな疑問をもつ皆さんにとって，リアルな声に触れられる</a:t>
            </a:r>
            <a:endParaRPr kumimoji="1" lang="en-US" altLang="ja-JP" sz="1400" dirty="0">
              <a:latin typeface="Tsukushi B Round Gothic Regular" panose="02020400000000000000" pitchFamily="18" charset="-128"/>
              <a:ea typeface="Tsukushi B Round Gothic Regular" panose="02020400000000000000" pitchFamily="18" charset="-128"/>
            </a:endParaRPr>
          </a:p>
          <a:p>
            <a:r>
              <a:rPr kumimoji="1" lang="ja-JP" altLang="en-US" sz="1400">
                <a:latin typeface="Tsukushi B Round Gothic Regular" panose="02020400000000000000" pitchFamily="18" charset="-128"/>
                <a:ea typeface="Tsukushi B Round Gothic Regular" panose="02020400000000000000" pitchFamily="18" charset="-128"/>
              </a:rPr>
              <a:t>絶好の機会です．興味のある方はぜひご参加ください！</a:t>
            </a:r>
          </a:p>
        </p:txBody>
      </p:sp>
      <p:sp>
        <p:nvSpPr>
          <p:cNvPr id="12" name="テキスト ボックス 11">
            <a:extLst>
              <a:ext uri="{FF2B5EF4-FFF2-40B4-BE49-F238E27FC236}">
                <a16:creationId xmlns:a16="http://schemas.microsoft.com/office/drawing/2014/main" id="{02ADB061-6E06-D340-06E2-8BE513F4DE09}"/>
              </a:ext>
            </a:extLst>
          </p:cNvPr>
          <p:cNvSpPr txBox="1"/>
          <p:nvPr/>
        </p:nvSpPr>
        <p:spPr>
          <a:xfrm>
            <a:off x="4575334" y="8081817"/>
            <a:ext cx="1504241" cy="276999"/>
          </a:xfrm>
          <a:prstGeom prst="rect">
            <a:avLst/>
          </a:prstGeom>
          <a:noFill/>
        </p:spPr>
        <p:txBody>
          <a:bodyPr wrap="square" rtlCol="0">
            <a:spAutoFit/>
          </a:bodyPr>
          <a:lstStyle/>
          <a:p>
            <a:pPr algn="ctr"/>
            <a:r>
              <a:rPr kumimoji="1" lang="ja-JP" altLang="en-US" sz="1200">
                <a:latin typeface="Tsukushi B Round Gothic Regular" panose="02020400000000000000" pitchFamily="18" charset="-128"/>
                <a:ea typeface="Tsukushi B Round Gothic Regular" panose="02020400000000000000" pitchFamily="18" charset="-128"/>
              </a:rPr>
              <a:t>参加申込</a:t>
            </a:r>
            <a:r>
              <a:rPr kumimoji="1" lang="en-US" altLang="ja-JP" sz="1200" dirty="0">
                <a:latin typeface="Tsukushi B Round Gothic Regular" panose="02020400000000000000" pitchFamily="18" charset="-128"/>
                <a:ea typeface="Tsukushi B Round Gothic Regular" panose="02020400000000000000" pitchFamily="18" charset="-128"/>
              </a:rPr>
              <a:t>QR</a:t>
            </a:r>
            <a:r>
              <a:rPr kumimoji="1" lang="ja-JP" altLang="en-US" sz="1200">
                <a:latin typeface="Tsukushi B Round Gothic Regular" panose="02020400000000000000" pitchFamily="18" charset="-128"/>
                <a:ea typeface="Tsukushi B Round Gothic Regular" panose="02020400000000000000" pitchFamily="18" charset="-128"/>
              </a:rPr>
              <a:t>コード</a:t>
            </a:r>
          </a:p>
        </p:txBody>
      </p:sp>
      <p:pic>
        <p:nvPicPr>
          <p:cNvPr id="21" name="図 20">
            <a:extLst>
              <a:ext uri="{FF2B5EF4-FFF2-40B4-BE49-F238E27FC236}">
                <a16:creationId xmlns:a16="http://schemas.microsoft.com/office/drawing/2014/main" id="{18E6A6EB-0C8D-1C61-13AC-1F7CF9F20F01}"/>
              </a:ext>
            </a:extLst>
          </p:cNvPr>
          <p:cNvPicPr>
            <a:picLocks noChangeAspect="1"/>
          </p:cNvPicPr>
          <p:nvPr/>
        </p:nvPicPr>
        <p:blipFill>
          <a:blip r:embed="rId4"/>
          <a:stretch>
            <a:fillRect/>
          </a:stretch>
        </p:blipFill>
        <p:spPr>
          <a:xfrm>
            <a:off x="4741186" y="6963935"/>
            <a:ext cx="1117882" cy="1117882"/>
          </a:xfrm>
          <a:prstGeom prst="rect">
            <a:avLst/>
          </a:prstGeom>
        </p:spPr>
      </p:pic>
    </p:spTree>
    <p:extLst>
      <p:ext uri="{BB962C8B-B14F-4D97-AF65-F5344CB8AC3E}">
        <p14:creationId xmlns:p14="http://schemas.microsoft.com/office/powerpoint/2010/main" val="296628126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1223</TotalTime>
  <Words>299</Words>
  <Application>Microsoft Macintosh PowerPoint</Application>
  <PresentationFormat>A4 210 x 297 mm</PresentationFormat>
  <Paragraphs>38</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Tsukushi B Round Gothic Regular</vt:lpstr>
      <vt:lpstr>游ゴシック</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梅﨑　靖</dc:creator>
  <cp:lastModifiedBy>梅﨑　靖</cp:lastModifiedBy>
  <cp:revision>7</cp:revision>
  <cp:lastPrinted>2025-06-10T01:20:38Z</cp:lastPrinted>
  <dcterms:created xsi:type="dcterms:W3CDTF">2025-06-09T04:57:15Z</dcterms:created>
  <dcterms:modified xsi:type="dcterms:W3CDTF">2025-06-10T01:20:52Z</dcterms:modified>
</cp:coreProperties>
</file>